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6858000" cx="12192000"/>
  <p:notesSz cx="6858000" cy="9144000"/>
  <p:embeddedFontLst>
    <p:embeddedFont>
      <p:font typeface="Libre Franklin"/>
      <p:regular r:id="rId17"/>
      <p:bold r:id="rId18"/>
      <p:italic r:id="rId19"/>
      <p:boldItalic r:id="rId20"/>
    </p:embeddedFont>
    <p:embeddedFont>
      <p:font typeface="Libre Franklin Medium"/>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3840">
          <p15:clr>
            <a:srgbClr val="000000"/>
          </p15:clr>
        </p15:guide>
      </p15:sldGuideLst>
    </p:ext>
    <p:ext uri="GoogleSlidesCustomDataVersion2">
      <go:slidesCustomData xmlns:go="http://customooxmlschemas.google.com/" r:id="rId25" roundtripDataSignature="AMtx7miZey2wvietZpFb7O4jJwZz8zBMb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LibreFranklin-boldItalic.fntdata"/><Relationship Id="rId22" Type="http://schemas.openxmlformats.org/officeDocument/2006/relationships/font" Target="fonts/LibreFranklinMedium-bold.fntdata"/><Relationship Id="rId21" Type="http://schemas.openxmlformats.org/officeDocument/2006/relationships/font" Target="fonts/LibreFranklinMedium-regular.fntdata"/><Relationship Id="rId24" Type="http://schemas.openxmlformats.org/officeDocument/2006/relationships/font" Target="fonts/LibreFranklinMedium-boldItalic.fntdata"/><Relationship Id="rId23" Type="http://schemas.openxmlformats.org/officeDocument/2006/relationships/font" Target="fonts/LibreFranklinMedium-italic.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5" Type="http://customschemas.google.com/relationships/presentationmetadata" Target="meta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LibreFranklin-regular.fntdata"/><Relationship Id="rId16" Type="http://schemas.openxmlformats.org/officeDocument/2006/relationships/slide" Target="slides/slide11.xml"/><Relationship Id="rId19" Type="http://schemas.openxmlformats.org/officeDocument/2006/relationships/font" Target="fonts/LibreFranklin-italic.fntdata"/><Relationship Id="rId18" Type="http://schemas.openxmlformats.org/officeDocument/2006/relationships/font" Target="fonts/LibreFranklin-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 name="Shape 19"/>
        <p:cNvGrpSpPr/>
        <p:nvPr/>
      </p:nvGrpSpPr>
      <p:grpSpPr>
        <a:xfrm>
          <a:off x="0" y="0"/>
          <a:ext cx="0" cy="0"/>
          <a:chOff x="0" y="0"/>
          <a:chExt cx="0" cy="0"/>
        </a:xfrm>
      </p:grpSpPr>
      <p:sp>
        <p:nvSpPr>
          <p:cNvPr id="20" name="Google Shape;20;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 name="Shape 23"/>
        <p:cNvGrpSpPr/>
        <p:nvPr/>
      </p:nvGrpSpPr>
      <p:grpSpPr>
        <a:xfrm>
          <a:off x="0" y="0"/>
          <a:ext cx="0" cy="0"/>
          <a:chOff x="0" y="0"/>
          <a:chExt cx="0" cy="0"/>
        </a:xfrm>
      </p:grpSpPr>
      <p:sp>
        <p:nvSpPr>
          <p:cNvPr id="24" name="Google Shape;2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 name="Shape 29"/>
        <p:cNvGrpSpPr/>
        <p:nvPr/>
      </p:nvGrpSpPr>
      <p:grpSpPr>
        <a:xfrm>
          <a:off x="0" y="0"/>
          <a:ext cx="0" cy="0"/>
          <a:chOff x="0" y="0"/>
          <a:chExt cx="0" cy="0"/>
        </a:xfrm>
      </p:grpSpPr>
      <p:sp>
        <p:nvSpPr>
          <p:cNvPr id="30" name="Google Shape;30;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0" name="Google Shape;5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 name="Google Shape;72;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blipFill>
          <a:blip r:embed="rId2">
            <a:alphaModFix/>
          </a:blip>
          <a:stretch>
            <a:fillRect/>
          </a:stretch>
        </a:blipFill>
      </p:bgPr>
    </p:bg>
    <p:spTree>
      <p:nvGrpSpPr>
        <p:cNvPr id="8" name="Shape 8"/>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blipFill>
          <a:blip r:embed="rId2">
            <a:alphaModFix/>
          </a:blip>
          <a:stretch>
            <a:fillRect/>
          </a:stretch>
        </a:blipFill>
      </p:bgPr>
    </p:bg>
    <p:spTree>
      <p:nvGrpSpPr>
        <p:cNvPr id="9" name="Shape 9"/>
        <p:cNvGrpSpPr/>
        <p:nvPr/>
      </p:nvGrpSpPr>
      <p:grpSpPr>
        <a:xfrm>
          <a:off x="0" y="0"/>
          <a:ext cx="0" cy="0"/>
          <a:chOff x="0" y="0"/>
          <a:chExt cx="0" cy="0"/>
        </a:xfrm>
      </p:grpSpPr>
      <p:sp>
        <p:nvSpPr>
          <p:cNvPr id="10" name="Google Shape;10;p14"/>
          <p:cNvSpPr txBox="1"/>
          <p:nvPr>
            <p:ph type="ctrTitle"/>
          </p:nvPr>
        </p:nvSpPr>
        <p:spPr>
          <a:xfrm>
            <a:off x="643466" y="2754087"/>
            <a:ext cx="8229792" cy="246017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Libre Franklin Medium"/>
              <a:buNone/>
              <a:defRPr sz="6000">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1" name="Google Shape;11;p14"/>
          <p:cNvSpPr txBox="1"/>
          <p:nvPr>
            <p:ph idx="1" type="subTitle"/>
          </p:nvPr>
        </p:nvSpPr>
        <p:spPr>
          <a:xfrm>
            <a:off x="643465" y="5323170"/>
            <a:ext cx="8229793" cy="1382429"/>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SzPts val="2400"/>
              <a:buNone/>
              <a:defRPr sz="2400"/>
            </a:lvl1pPr>
            <a:lvl2pPr lvl="1" algn="ctr">
              <a:lnSpc>
                <a:spcPct val="90000"/>
              </a:lnSpc>
              <a:spcBef>
                <a:spcPts val="500"/>
              </a:spcBef>
              <a:spcAft>
                <a:spcPts val="0"/>
              </a:spcAft>
              <a:buSzPts val="2000"/>
              <a:buNone/>
              <a:defRPr sz="2000"/>
            </a:lvl2pPr>
            <a:lvl3pPr lvl="2" algn="ctr">
              <a:lnSpc>
                <a:spcPct val="90000"/>
              </a:lnSpc>
              <a:spcBef>
                <a:spcPts val="500"/>
              </a:spcBef>
              <a:spcAft>
                <a:spcPts val="0"/>
              </a:spcAft>
              <a:buSzPts val="1800"/>
              <a:buNone/>
              <a:defRPr sz="1800"/>
            </a:lvl3pPr>
            <a:lvl4pPr lvl="3" algn="ctr">
              <a:lnSpc>
                <a:spcPct val="90000"/>
              </a:lnSpc>
              <a:spcBef>
                <a:spcPts val="500"/>
              </a:spcBef>
              <a:spcAft>
                <a:spcPts val="0"/>
              </a:spcAft>
              <a:buSzPts val="1600"/>
              <a:buNone/>
              <a:defRPr sz="1600"/>
            </a:lvl4pPr>
            <a:lvl5pPr lvl="4" algn="ctr">
              <a:lnSpc>
                <a:spcPct val="90000"/>
              </a:lnSpc>
              <a:spcBef>
                <a:spcPts val="500"/>
              </a:spcBef>
              <a:spcAft>
                <a:spcPts val="0"/>
              </a:spcAft>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15"/>
          <p:cNvSpPr txBox="1"/>
          <p:nvPr>
            <p:ph type="title"/>
          </p:nvPr>
        </p:nvSpPr>
        <p:spPr>
          <a:xfrm>
            <a:off x="218660" y="365125"/>
            <a:ext cx="11718235"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 name="Google Shape;14;p15"/>
          <p:cNvSpPr txBox="1"/>
          <p:nvPr>
            <p:ph idx="1" type="body"/>
          </p:nvPr>
        </p:nvSpPr>
        <p:spPr>
          <a:xfrm>
            <a:off x="218661" y="1825625"/>
            <a:ext cx="11718235" cy="4191353"/>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bg>
      <p:bgPr>
        <a:blipFill>
          <a:blip r:embed="rId2">
            <a:alphaModFix/>
          </a:blip>
          <a:stretch>
            <a:fillRect/>
          </a:stretch>
        </a:blipFill>
      </p:bgPr>
    </p:bg>
    <p:spTree>
      <p:nvGrpSpPr>
        <p:cNvPr id="15" name="Shape 15"/>
        <p:cNvGrpSpPr/>
        <p:nvPr/>
      </p:nvGrpSpPr>
      <p:grpSpPr>
        <a:xfrm>
          <a:off x="0" y="0"/>
          <a:ext cx="0" cy="0"/>
          <a:chOff x="0" y="0"/>
          <a:chExt cx="0" cy="0"/>
        </a:xfrm>
      </p:grpSpPr>
      <p:sp>
        <p:nvSpPr>
          <p:cNvPr id="16" name="Google Shape;16;p16"/>
          <p:cNvSpPr txBox="1"/>
          <p:nvPr>
            <p:ph type="title"/>
          </p:nvPr>
        </p:nvSpPr>
        <p:spPr>
          <a:xfrm>
            <a:off x="268357" y="365125"/>
            <a:ext cx="1160890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6"/>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6"/>
          <p:cNvSpPr txBox="1"/>
          <p:nvPr>
            <p:ph idx="1" type="body"/>
          </p:nvPr>
        </p:nvSpPr>
        <p:spPr>
          <a:xfrm>
            <a:off x="268357" y="1825625"/>
            <a:ext cx="5751443" cy="41974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6"/>
          <p:cNvSpPr txBox="1"/>
          <p:nvPr>
            <p:ph idx="2" type="body"/>
          </p:nvPr>
        </p:nvSpPr>
        <p:spPr>
          <a:xfrm>
            <a:off x="6172199" y="1825625"/>
            <a:ext cx="5705061" cy="41974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SzPts val="1800"/>
              <a:buChar char="o"/>
              <a:defRPr/>
            </a:lvl1pPr>
            <a:lvl2pPr indent="-342900" lvl="1" marL="914400" algn="l">
              <a:lnSpc>
                <a:spcPct val="90000"/>
              </a:lnSpc>
              <a:spcBef>
                <a:spcPts val="500"/>
              </a:spcBef>
              <a:spcAft>
                <a:spcPts val="0"/>
              </a:spcAft>
              <a:buSzPts val="1800"/>
              <a:buChar char="o"/>
              <a:defRPr/>
            </a:lvl2pPr>
            <a:lvl3pPr indent="-342900" lvl="2" marL="1371600" algn="l">
              <a:lnSpc>
                <a:spcPct val="90000"/>
              </a:lnSpc>
              <a:spcBef>
                <a:spcPts val="500"/>
              </a:spcBef>
              <a:spcAft>
                <a:spcPts val="0"/>
              </a:spcAft>
              <a:buSzPts val="1800"/>
              <a:buChar char="o"/>
              <a:defRPr/>
            </a:lvl3pPr>
            <a:lvl4pPr indent="-342900" lvl="3" marL="1828800" algn="l">
              <a:lnSpc>
                <a:spcPct val="90000"/>
              </a:lnSpc>
              <a:spcBef>
                <a:spcPts val="500"/>
              </a:spcBef>
              <a:spcAft>
                <a:spcPts val="0"/>
              </a:spcAft>
              <a:buSzPts val="1800"/>
              <a:buChar char="o"/>
              <a:defRPr/>
            </a:lvl4pPr>
            <a:lvl5pPr indent="-342900" lvl="4" marL="2286000" algn="l">
              <a:lnSpc>
                <a:spcPct val="90000"/>
              </a:lnSpc>
              <a:spcBef>
                <a:spcPts val="500"/>
              </a:spcBef>
              <a:spcAft>
                <a:spcPts val="0"/>
              </a:spcAft>
              <a:buSzPts val="1800"/>
              <a:buChar char="o"/>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6"/>
              </a:buClr>
              <a:buSzPts val="4400"/>
              <a:buFont typeface="Libre Franklin Medium"/>
              <a:buNone/>
              <a:defRPr b="0" i="0" sz="4400" u="none" cap="none" strike="noStrike">
                <a:solidFill>
                  <a:schemeClr val="accent6"/>
                </a:solidFill>
                <a:latin typeface="Libre Franklin Medium"/>
                <a:ea typeface="Libre Franklin Medium"/>
                <a:cs typeface="Libre Franklin Medium"/>
                <a:sym typeface="Libre Franklin Medium"/>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2"/>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rgbClr val="A5DDEE"/>
              </a:buClr>
              <a:buSzPts val="2800"/>
              <a:buFont typeface="Courier New"/>
              <a:buChar char="o"/>
              <a:defRPr b="0" i="0" sz="2800" u="none" cap="none" strike="noStrike">
                <a:solidFill>
                  <a:schemeClr val="dk1"/>
                </a:solidFill>
                <a:latin typeface="Libre Franklin"/>
                <a:ea typeface="Libre Franklin"/>
                <a:cs typeface="Libre Franklin"/>
                <a:sym typeface="Libre Franklin"/>
              </a:defRPr>
            </a:lvl1pPr>
            <a:lvl2pPr indent="-381000" lvl="1" marL="914400" marR="0" rtl="0" algn="l">
              <a:lnSpc>
                <a:spcPct val="90000"/>
              </a:lnSpc>
              <a:spcBef>
                <a:spcPts val="500"/>
              </a:spcBef>
              <a:spcAft>
                <a:spcPts val="0"/>
              </a:spcAft>
              <a:buClr>
                <a:srgbClr val="F47839"/>
              </a:buClr>
              <a:buSzPts val="2400"/>
              <a:buFont typeface="Courier New"/>
              <a:buChar char="o"/>
              <a:defRPr b="0" i="0" sz="2400" u="none" cap="none" strike="noStrike">
                <a:solidFill>
                  <a:schemeClr val="dk1"/>
                </a:solidFill>
                <a:latin typeface="Libre Franklin"/>
                <a:ea typeface="Libre Franklin"/>
                <a:cs typeface="Libre Franklin"/>
                <a:sym typeface="Libre Franklin"/>
              </a:defRPr>
            </a:lvl2pPr>
            <a:lvl3pPr indent="-355600" lvl="2" marL="1371600" marR="0" rtl="0" algn="l">
              <a:lnSpc>
                <a:spcPct val="90000"/>
              </a:lnSpc>
              <a:spcBef>
                <a:spcPts val="500"/>
              </a:spcBef>
              <a:spcAft>
                <a:spcPts val="0"/>
              </a:spcAft>
              <a:buClr>
                <a:srgbClr val="C2D833"/>
              </a:buClr>
              <a:buSzPts val="2000"/>
              <a:buFont typeface="Courier New"/>
              <a:buChar char="o"/>
              <a:defRPr b="0" i="0" sz="2000" u="none" cap="none" strike="noStrike">
                <a:solidFill>
                  <a:schemeClr val="dk1"/>
                </a:solidFill>
                <a:latin typeface="Libre Franklin"/>
                <a:ea typeface="Libre Franklin"/>
                <a:cs typeface="Libre Franklin"/>
                <a:sym typeface="Libre Franklin"/>
              </a:defRPr>
            </a:lvl3pPr>
            <a:lvl4pPr indent="-342900" lvl="3" marL="1828800" marR="0" rtl="0" algn="l">
              <a:lnSpc>
                <a:spcPct val="90000"/>
              </a:lnSpc>
              <a:spcBef>
                <a:spcPts val="500"/>
              </a:spcBef>
              <a:spcAft>
                <a:spcPts val="0"/>
              </a:spcAft>
              <a:buClr>
                <a:srgbClr val="3F97D3"/>
              </a:buClr>
              <a:buSzPts val="1800"/>
              <a:buFont typeface="Courier New"/>
              <a:buChar char="o"/>
              <a:defRPr b="0" i="0" sz="1800" u="none" cap="none" strike="noStrike">
                <a:solidFill>
                  <a:schemeClr val="dk1"/>
                </a:solidFill>
                <a:latin typeface="Libre Franklin"/>
                <a:ea typeface="Libre Franklin"/>
                <a:cs typeface="Libre Franklin"/>
                <a:sym typeface="Libre Franklin"/>
              </a:defRPr>
            </a:lvl4pPr>
            <a:lvl5pPr indent="-342900" lvl="4" marL="2286000" marR="0" rtl="0" algn="l">
              <a:lnSpc>
                <a:spcPct val="90000"/>
              </a:lnSpc>
              <a:spcBef>
                <a:spcPts val="500"/>
              </a:spcBef>
              <a:spcAft>
                <a:spcPts val="0"/>
              </a:spcAft>
              <a:buClr>
                <a:srgbClr val="A5DDEE"/>
              </a:buClr>
              <a:buSzPts val="1800"/>
              <a:buFont typeface="Courier New"/>
              <a:buChar char="o"/>
              <a:defRPr b="0" i="0" sz="1800" u="none" cap="none" strike="noStrike">
                <a:solidFill>
                  <a:schemeClr val="dk1"/>
                </a:solidFill>
                <a:latin typeface="Libre Franklin"/>
                <a:ea typeface="Libre Franklin"/>
                <a:cs typeface="Libre Franklin"/>
                <a:sym typeface="Libre Franklin"/>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Libre Franklin"/>
                <a:ea typeface="Libre Franklin"/>
                <a:cs typeface="Libre Franklin"/>
                <a:sym typeface="Libre Franklin"/>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 name="Shape 22"/>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10"/>
          <p:cNvSpPr txBox="1"/>
          <p:nvPr>
            <p:ph type="title"/>
          </p:nvPr>
        </p:nvSpPr>
        <p:spPr>
          <a:xfrm>
            <a:off x="268357" y="365125"/>
            <a:ext cx="1160890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23F4F"/>
              </a:buClr>
              <a:buSzPts val="4400"/>
              <a:buFont typeface="Libre Franklin Medium"/>
              <a:buNone/>
            </a:pPr>
            <a:r>
              <a:rPr b="1" lang="en-US">
                <a:solidFill>
                  <a:srgbClr val="323F4F"/>
                </a:solidFill>
              </a:rPr>
              <a:t>Evidence (#2)</a:t>
            </a:r>
            <a:endParaRPr/>
          </a:p>
        </p:txBody>
      </p:sp>
      <p:sp>
        <p:nvSpPr>
          <p:cNvPr id="84" name="Google Shape;84;p10"/>
          <p:cNvSpPr txBox="1"/>
          <p:nvPr>
            <p:ph idx="1" type="body"/>
          </p:nvPr>
        </p:nvSpPr>
        <p:spPr>
          <a:xfrm>
            <a:off x="268357" y="1825625"/>
            <a:ext cx="5751443" cy="4197488"/>
          </a:xfrm>
          <a:prstGeom prst="rect">
            <a:avLst/>
          </a:prstGeom>
          <a:noFill/>
          <a:ln>
            <a:noFill/>
          </a:ln>
        </p:spPr>
        <p:txBody>
          <a:bodyPr anchorCtr="0" anchor="t" bIns="45700" lIns="91425" spcFirstLastPara="1" rIns="91425" wrap="square" tIns="45700">
            <a:normAutofit/>
          </a:bodyPr>
          <a:lstStyle/>
          <a:p>
            <a:pPr indent="-188000" lvl="0" marL="188000" rtl="0" algn="l">
              <a:lnSpc>
                <a:spcPct val="120000"/>
              </a:lnSpc>
              <a:spcBef>
                <a:spcPts val="0"/>
              </a:spcBef>
              <a:spcAft>
                <a:spcPts val="0"/>
              </a:spcAft>
              <a:buClr>
                <a:srgbClr val="0000FF"/>
              </a:buClr>
              <a:buSzPts val="1800"/>
              <a:buChar char="•"/>
            </a:pPr>
            <a:r>
              <a:rPr b="1" lang="en-US" sz="1800">
                <a:solidFill>
                  <a:srgbClr val="0000FF"/>
                </a:solidFill>
                <a:latin typeface="Malgun Gothic"/>
                <a:ea typeface="Malgun Gothic"/>
                <a:cs typeface="Malgun Gothic"/>
                <a:sym typeface="Malgun Gothic"/>
              </a:rPr>
              <a:t>Efficient execution</a:t>
            </a:r>
            <a:endParaRPr/>
          </a:p>
          <a:p>
            <a:pPr indent="-186898" lvl="1" marL="374899" rtl="0" algn="l">
              <a:lnSpc>
                <a:spcPct val="120000"/>
              </a:lnSpc>
              <a:spcBef>
                <a:spcPts val="280"/>
              </a:spcBef>
              <a:spcAft>
                <a:spcPts val="0"/>
              </a:spcAft>
              <a:buSzPts val="1400"/>
              <a:buFont typeface="Arial"/>
              <a:buChar char="–"/>
            </a:pPr>
            <a:r>
              <a:rPr b="1" lang="en-US" sz="1400"/>
              <a:t>As we can have seamless process from architecture to RTL development by using the IP-XACT and TG automation, we can enhance the efficiency of tests.</a:t>
            </a:r>
            <a:endParaRPr/>
          </a:p>
          <a:p>
            <a:pPr indent="-186898" lvl="1" marL="374899" rtl="0" algn="l">
              <a:lnSpc>
                <a:spcPct val="120000"/>
              </a:lnSpc>
              <a:spcBef>
                <a:spcPts val="280"/>
              </a:spcBef>
              <a:spcAft>
                <a:spcPts val="0"/>
              </a:spcAft>
              <a:buSzPts val="1400"/>
              <a:buFont typeface="Arial"/>
              <a:buChar char="–"/>
            </a:pPr>
            <a:r>
              <a:rPr b="1" lang="en-US" sz="1400"/>
              <a:t>Reduced human error in TG insertion and configuration.</a:t>
            </a:r>
            <a:endParaRPr/>
          </a:p>
          <a:p>
            <a:pPr indent="-186898" lvl="1" marL="374899" rtl="0" algn="l">
              <a:lnSpc>
                <a:spcPct val="120000"/>
              </a:lnSpc>
              <a:spcBef>
                <a:spcPts val="280"/>
              </a:spcBef>
              <a:spcAft>
                <a:spcPts val="0"/>
              </a:spcAft>
              <a:buSzPts val="1400"/>
              <a:buFont typeface="Arial"/>
              <a:buChar char="–"/>
            </a:pPr>
            <a:r>
              <a:rPr b="1" lang="en-US" sz="1400"/>
              <a:t>By recycling the previously confirmed scenarios, the time required to configure the scenarios has been reduced. Enables to execute more test scenario in early stage and verify the performance before the RTL freeze.</a:t>
            </a:r>
            <a:endParaRPr/>
          </a:p>
          <a:p>
            <a:pPr indent="-50800" lvl="0" marL="228600" rtl="0" algn="l">
              <a:lnSpc>
                <a:spcPct val="90000"/>
              </a:lnSpc>
              <a:spcBef>
                <a:spcPts val="1000"/>
              </a:spcBef>
              <a:spcAft>
                <a:spcPts val="0"/>
              </a:spcAft>
              <a:buSzPts val="2800"/>
              <a:buNone/>
            </a:pPr>
            <a:r>
              <a:t/>
            </a:r>
            <a:endParaRPr/>
          </a:p>
        </p:txBody>
      </p:sp>
      <p:pic>
        <p:nvPicPr>
          <p:cNvPr id="85" name="Google Shape;85;p10"/>
          <p:cNvPicPr preferRelativeResize="0"/>
          <p:nvPr/>
        </p:nvPicPr>
        <p:blipFill rotWithShape="1">
          <a:blip r:embed="rId3">
            <a:alphaModFix/>
          </a:blip>
          <a:srcRect b="0" l="0" r="0" t="0"/>
          <a:stretch/>
        </p:blipFill>
        <p:spPr>
          <a:xfrm>
            <a:off x="7556862" y="3673645"/>
            <a:ext cx="3325794" cy="2024821"/>
          </a:xfrm>
          <a:prstGeom prst="rect">
            <a:avLst/>
          </a:prstGeom>
          <a:noFill/>
          <a:ln>
            <a:noFill/>
          </a:ln>
        </p:spPr>
      </p:pic>
      <p:pic>
        <p:nvPicPr>
          <p:cNvPr id="86" name="Google Shape;86;p10"/>
          <p:cNvPicPr preferRelativeResize="0"/>
          <p:nvPr/>
        </p:nvPicPr>
        <p:blipFill rotWithShape="1">
          <a:blip r:embed="rId4">
            <a:alphaModFix/>
          </a:blip>
          <a:srcRect b="0" l="0" r="0" t="0"/>
          <a:stretch/>
        </p:blipFill>
        <p:spPr>
          <a:xfrm>
            <a:off x="6994670" y="1537883"/>
            <a:ext cx="4450178" cy="186180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11"/>
          <p:cNvSpPr txBox="1"/>
          <p:nvPr>
            <p:ph type="title"/>
          </p:nvPr>
        </p:nvSpPr>
        <p:spPr>
          <a:xfrm>
            <a:off x="268357" y="365125"/>
            <a:ext cx="1160890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23F4F"/>
              </a:buClr>
              <a:buSzPts val="4400"/>
              <a:buFont typeface="Libre Franklin Medium"/>
              <a:buNone/>
            </a:pPr>
            <a:r>
              <a:rPr b="1" lang="en-US">
                <a:solidFill>
                  <a:srgbClr val="323F4F"/>
                </a:solidFill>
              </a:rPr>
              <a:t>Summary</a:t>
            </a:r>
            <a:endParaRPr/>
          </a:p>
        </p:txBody>
      </p:sp>
      <p:sp>
        <p:nvSpPr>
          <p:cNvPr id="92" name="Google Shape;92;p11"/>
          <p:cNvSpPr txBox="1"/>
          <p:nvPr>
            <p:ph idx="1" type="body"/>
          </p:nvPr>
        </p:nvSpPr>
        <p:spPr>
          <a:xfrm>
            <a:off x="268357" y="1825625"/>
            <a:ext cx="11608903" cy="4197488"/>
          </a:xfrm>
          <a:prstGeom prst="rect">
            <a:avLst/>
          </a:prstGeom>
          <a:noFill/>
          <a:ln>
            <a:noFill/>
          </a:ln>
        </p:spPr>
        <p:txBody>
          <a:bodyPr anchorCtr="0" anchor="t" bIns="45700" lIns="91425" spcFirstLastPara="1" rIns="91425" wrap="square" tIns="45700">
            <a:normAutofit/>
          </a:bodyPr>
          <a:lstStyle/>
          <a:p>
            <a:pPr indent="-188000" lvl="0" marL="188000" rtl="0" algn="l">
              <a:lnSpc>
                <a:spcPct val="120000"/>
              </a:lnSpc>
              <a:spcBef>
                <a:spcPts val="0"/>
              </a:spcBef>
              <a:spcAft>
                <a:spcPts val="0"/>
              </a:spcAft>
              <a:buClr>
                <a:srgbClr val="0000FF"/>
              </a:buClr>
              <a:buSzPts val="1600"/>
              <a:buChar char="•"/>
            </a:pPr>
            <a:r>
              <a:rPr b="1" lang="en-US" sz="1600">
                <a:solidFill>
                  <a:srgbClr val="0000FF"/>
                </a:solidFill>
                <a:latin typeface="Malgun Gothic"/>
                <a:ea typeface="Malgun Gothic"/>
                <a:cs typeface="Malgun Gothic"/>
                <a:sym typeface="Malgun Gothic"/>
              </a:rPr>
              <a:t>Developed sophisticate SOC bus performance verification flow</a:t>
            </a:r>
            <a:endParaRPr/>
          </a:p>
          <a:p>
            <a:pPr indent="-186898" lvl="1" marL="374899" rtl="0" algn="l">
              <a:lnSpc>
                <a:spcPct val="120000"/>
              </a:lnSpc>
              <a:spcBef>
                <a:spcPts val="320"/>
              </a:spcBef>
              <a:spcAft>
                <a:spcPts val="0"/>
              </a:spcAft>
              <a:buSzPts val="1600"/>
              <a:buFont typeface="Arial"/>
              <a:buChar char="–"/>
            </a:pPr>
            <a:r>
              <a:rPr b="1" lang="en-US" sz="1600"/>
              <a:t>A precise methodology for measuring the performance of BUS topology has been developed by directly comparing the performance results of the SystemC model and RTL.</a:t>
            </a:r>
            <a:endParaRPr/>
          </a:p>
          <a:p>
            <a:pPr indent="-186898" lvl="1" marL="374899" rtl="0" algn="l">
              <a:lnSpc>
                <a:spcPct val="120000"/>
              </a:lnSpc>
              <a:spcBef>
                <a:spcPts val="320"/>
              </a:spcBef>
              <a:spcAft>
                <a:spcPts val="0"/>
              </a:spcAft>
              <a:buSzPts val="1600"/>
              <a:buFont typeface="Arial"/>
              <a:buChar char="–"/>
            </a:pPr>
            <a:r>
              <a:rPr b="1" lang="en-US" sz="1600"/>
              <a:t>BW and latency, which are major performance indexes, can be measured at an error rate of less than 5%. </a:t>
            </a:r>
            <a:endParaRPr/>
          </a:p>
          <a:p>
            <a:pPr indent="-188000" lvl="0" marL="188000" rtl="0" algn="l">
              <a:lnSpc>
                <a:spcPct val="120000"/>
              </a:lnSpc>
              <a:spcBef>
                <a:spcPts val="416"/>
              </a:spcBef>
              <a:spcAft>
                <a:spcPts val="0"/>
              </a:spcAft>
              <a:buClr>
                <a:srgbClr val="0000FF"/>
              </a:buClr>
              <a:buSzPts val="1600"/>
              <a:buChar char="•"/>
            </a:pPr>
            <a:r>
              <a:rPr b="1" lang="en-US" sz="1600">
                <a:solidFill>
                  <a:srgbClr val="0000FF"/>
                </a:solidFill>
                <a:latin typeface="Malgun Gothic"/>
                <a:ea typeface="Malgun Gothic"/>
                <a:cs typeface="Malgun Gothic"/>
                <a:sym typeface="Malgun Gothic"/>
              </a:rPr>
              <a:t>Expand the coverage of performance verification</a:t>
            </a:r>
            <a:endParaRPr/>
          </a:p>
          <a:p>
            <a:pPr indent="-186898" lvl="1" marL="374899" rtl="0" algn="l">
              <a:lnSpc>
                <a:spcPct val="120000"/>
              </a:lnSpc>
              <a:spcBef>
                <a:spcPts val="320"/>
              </a:spcBef>
              <a:spcAft>
                <a:spcPts val="0"/>
              </a:spcAft>
              <a:buSzPts val="1600"/>
              <a:buFont typeface="Arial"/>
              <a:buChar char="–"/>
            </a:pPr>
            <a:r>
              <a:rPr b="1" lang="en-US" sz="1600"/>
              <a:t>Reduces human errors through IP-XACT and automation and reduce the TAT.</a:t>
            </a:r>
            <a:endParaRPr/>
          </a:p>
          <a:p>
            <a:pPr indent="-186898" lvl="1" marL="374899" rtl="0" algn="l">
              <a:lnSpc>
                <a:spcPct val="120000"/>
              </a:lnSpc>
              <a:spcBef>
                <a:spcPts val="320"/>
              </a:spcBef>
              <a:spcAft>
                <a:spcPts val="0"/>
              </a:spcAft>
              <a:buSzPts val="1600"/>
              <a:buFont typeface="Arial"/>
              <a:buChar char="–"/>
            </a:pPr>
            <a:r>
              <a:rPr b="1" lang="en-US" sz="1600"/>
              <a:t>Numerous combinations of scenarios can be tested, increasing the coverage of performance verification.</a:t>
            </a:r>
            <a:endParaRPr/>
          </a:p>
          <a:p>
            <a:pPr indent="-188000" lvl="0" marL="188000" rtl="0" algn="l">
              <a:lnSpc>
                <a:spcPct val="120000"/>
              </a:lnSpc>
              <a:spcBef>
                <a:spcPts val="416"/>
              </a:spcBef>
              <a:spcAft>
                <a:spcPts val="0"/>
              </a:spcAft>
              <a:buClr>
                <a:srgbClr val="0000FF"/>
              </a:buClr>
              <a:buSzPts val="1600"/>
              <a:buChar char="•"/>
            </a:pPr>
            <a:r>
              <a:rPr b="1" lang="en-US" sz="1600">
                <a:solidFill>
                  <a:srgbClr val="0000FF"/>
                </a:solidFill>
                <a:latin typeface="Malgun Gothic"/>
                <a:ea typeface="Malgun Gothic"/>
                <a:cs typeface="Malgun Gothic"/>
                <a:sym typeface="Malgun Gothic"/>
              </a:rPr>
              <a:t>Helps to design performance-satisfied SOC</a:t>
            </a:r>
            <a:endParaRPr/>
          </a:p>
          <a:p>
            <a:pPr indent="-186898" lvl="1" marL="374899" rtl="0" algn="l">
              <a:lnSpc>
                <a:spcPct val="120000"/>
              </a:lnSpc>
              <a:spcBef>
                <a:spcPts val="320"/>
              </a:spcBef>
              <a:spcAft>
                <a:spcPts val="0"/>
              </a:spcAft>
              <a:buSzPts val="1600"/>
              <a:buFont typeface="Arial"/>
              <a:buChar char="–"/>
            </a:pPr>
            <a:r>
              <a:rPr b="1" lang="en-US" sz="1600"/>
              <a:t>Sophisticated performance verification can detect performance bugs related to BW, Latency, and MO numbers and it helps to design a performance-satisfied SOC.</a:t>
            </a:r>
            <a:endParaRPr/>
          </a:p>
          <a:p>
            <a:pPr indent="-50800" lvl="0" marL="228600" rtl="0" algn="l">
              <a:lnSpc>
                <a:spcPct val="90000"/>
              </a:lnSpc>
              <a:spcBef>
                <a:spcPts val="1000"/>
              </a:spcBef>
              <a:spcAft>
                <a:spcPts val="0"/>
              </a:spcAft>
              <a:buSzPts val="2800"/>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6" name="Shape 26"/>
        <p:cNvGrpSpPr/>
        <p:nvPr/>
      </p:nvGrpSpPr>
      <p:grpSpPr>
        <a:xfrm>
          <a:off x="0" y="0"/>
          <a:ext cx="0" cy="0"/>
          <a:chOff x="0" y="0"/>
          <a:chExt cx="0" cy="0"/>
        </a:xfrm>
      </p:grpSpPr>
      <p:sp>
        <p:nvSpPr>
          <p:cNvPr id="27" name="Google Shape;27;p2"/>
          <p:cNvSpPr txBox="1"/>
          <p:nvPr>
            <p:ph type="ctrTitle"/>
          </p:nvPr>
        </p:nvSpPr>
        <p:spPr>
          <a:xfrm>
            <a:off x="643465" y="2953780"/>
            <a:ext cx="8688103" cy="1571326"/>
          </a:xfrm>
          <a:prstGeom prst="rect">
            <a:avLst/>
          </a:prstGeom>
          <a:noFill/>
          <a:ln>
            <a:noFill/>
          </a:ln>
        </p:spPr>
        <p:txBody>
          <a:bodyPr anchorCtr="0" anchor="b"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Libre Franklin Medium"/>
              <a:buNone/>
            </a:pPr>
            <a:r>
              <a:rPr lang="en-US" sz="4000"/>
              <a:t>Sophisticate Performance Verification Of SOC BUS By IP-XACT And Model</a:t>
            </a:r>
            <a:endParaRPr sz="4000"/>
          </a:p>
        </p:txBody>
      </p:sp>
      <p:sp>
        <p:nvSpPr>
          <p:cNvPr id="28" name="Google Shape;28;p2"/>
          <p:cNvSpPr txBox="1"/>
          <p:nvPr>
            <p:ph idx="1" type="subTitle"/>
          </p:nvPr>
        </p:nvSpPr>
        <p:spPr>
          <a:xfrm>
            <a:off x="643465" y="5212072"/>
            <a:ext cx="8229793" cy="1161809"/>
          </a:xfrm>
          <a:prstGeom prst="rect">
            <a:avLst/>
          </a:prstGeom>
          <a:noFill/>
          <a:ln>
            <a:noFill/>
          </a:ln>
        </p:spPr>
        <p:txBody>
          <a:bodyPr anchorCtr="0" anchor="t" bIns="45700" lIns="91425" spcFirstLastPara="1" rIns="91425" wrap="square" tIns="45700">
            <a:normAutofit fontScale="85000" lnSpcReduction="20000"/>
          </a:bodyPr>
          <a:lstStyle/>
          <a:p>
            <a:pPr indent="0" lvl="0" marL="0" rtl="0" algn="ctr">
              <a:lnSpc>
                <a:spcPct val="90000"/>
              </a:lnSpc>
              <a:spcBef>
                <a:spcPts val="0"/>
              </a:spcBef>
              <a:spcAft>
                <a:spcPts val="0"/>
              </a:spcAft>
              <a:buSzPct val="100000"/>
              <a:buNone/>
            </a:pPr>
            <a:r>
              <a:rPr lang="en-US">
                <a:solidFill>
                  <a:srgbClr val="595959"/>
                </a:solidFill>
              </a:rPr>
              <a:t>Hyungtae Park, Hyunjin Kim, Taehwa Ko,</a:t>
            </a:r>
            <a:endParaRPr>
              <a:solidFill>
                <a:srgbClr val="595959"/>
              </a:solidFill>
            </a:endParaRPr>
          </a:p>
          <a:p>
            <a:pPr indent="0" lvl="0" marL="0" rtl="0" algn="ctr">
              <a:lnSpc>
                <a:spcPct val="90000"/>
              </a:lnSpc>
              <a:spcBef>
                <a:spcPts val="250"/>
              </a:spcBef>
              <a:spcAft>
                <a:spcPts val="0"/>
              </a:spcAft>
              <a:buSzPct val="100000"/>
              <a:buNone/>
            </a:pPr>
            <a:r>
              <a:rPr lang="en-US">
                <a:solidFill>
                  <a:srgbClr val="595959"/>
                </a:solidFill>
              </a:rPr>
              <a:t>Hyunjae Woo, Youngsik Kim, Seonil Brian Choi</a:t>
            </a:r>
            <a:endParaRPr>
              <a:solidFill>
                <a:srgbClr val="595959"/>
              </a:solidFill>
            </a:endParaRPr>
          </a:p>
          <a:p>
            <a:pPr indent="0" lvl="0" marL="0" rtl="0" algn="ctr">
              <a:lnSpc>
                <a:spcPct val="90000"/>
              </a:lnSpc>
              <a:spcBef>
                <a:spcPts val="250"/>
              </a:spcBef>
              <a:spcAft>
                <a:spcPts val="0"/>
              </a:spcAft>
              <a:buSzPct val="100000"/>
              <a:buNone/>
            </a:pPr>
            <a:r>
              <a:t/>
            </a:r>
            <a:endParaRPr>
              <a:solidFill>
                <a:srgbClr val="595959"/>
              </a:solidFill>
            </a:endParaRPr>
          </a:p>
          <a:p>
            <a:pPr indent="0" lvl="0" marL="0" rtl="0" algn="ctr">
              <a:lnSpc>
                <a:spcPct val="90000"/>
              </a:lnSpc>
              <a:spcBef>
                <a:spcPts val="250"/>
              </a:spcBef>
              <a:spcAft>
                <a:spcPts val="0"/>
              </a:spcAft>
              <a:buSzPct val="100000"/>
              <a:buNone/>
            </a:pPr>
            <a:r>
              <a:rPr b="1" lang="en-US">
                <a:solidFill>
                  <a:srgbClr val="595959"/>
                </a:solidFill>
              </a:rPr>
              <a:t>Samsung Electronics Co., LTD.</a:t>
            </a:r>
            <a:endParaRPr b="1">
              <a:solidFill>
                <a:srgbClr val="595959"/>
              </a:solidFill>
            </a:endParaRPr>
          </a:p>
          <a:p>
            <a:pPr indent="0" lvl="0" marL="0" rtl="0" algn="ctr">
              <a:lnSpc>
                <a:spcPct val="90000"/>
              </a:lnSpc>
              <a:spcBef>
                <a:spcPts val="1000"/>
              </a:spcBef>
              <a:spcAft>
                <a:spcPts val="0"/>
              </a:spcAft>
              <a:buSzPct val="100000"/>
              <a:buNone/>
            </a:pPr>
            <a:r>
              <a:t/>
            </a:r>
            <a:endParaRPr/>
          </a:p>
          <a:p>
            <a:pPr indent="0" lvl="0" marL="0" rtl="0" algn="ctr">
              <a:lnSpc>
                <a:spcPct val="90000"/>
              </a:lnSpc>
              <a:spcBef>
                <a:spcPts val="1000"/>
              </a:spcBef>
              <a:spcAft>
                <a:spcPts val="0"/>
              </a:spcAft>
              <a:buSzPct val="100000"/>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2" name="Shape 32"/>
        <p:cNvGrpSpPr/>
        <p:nvPr/>
      </p:nvGrpSpPr>
      <p:grpSpPr>
        <a:xfrm>
          <a:off x="0" y="0"/>
          <a:ext cx="0" cy="0"/>
          <a:chOff x="0" y="0"/>
          <a:chExt cx="0" cy="0"/>
        </a:xfrm>
      </p:grpSpPr>
      <p:sp>
        <p:nvSpPr>
          <p:cNvPr id="33" name="Google Shape;33;p3"/>
          <p:cNvSpPr txBox="1"/>
          <p:nvPr>
            <p:ph type="title"/>
          </p:nvPr>
        </p:nvSpPr>
        <p:spPr>
          <a:xfrm>
            <a:off x="218660" y="365125"/>
            <a:ext cx="11718235"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6"/>
              </a:buClr>
              <a:buSzPts val="4400"/>
              <a:buFont typeface="Libre Franklin Medium"/>
              <a:buNone/>
            </a:pPr>
            <a:r>
              <a:rPr lang="en-US"/>
              <a:t>Agenda</a:t>
            </a:r>
            <a:endParaRPr/>
          </a:p>
        </p:txBody>
      </p:sp>
      <p:sp>
        <p:nvSpPr>
          <p:cNvPr id="34" name="Google Shape;34;p3"/>
          <p:cNvSpPr txBox="1"/>
          <p:nvPr>
            <p:ph idx="1" type="body"/>
          </p:nvPr>
        </p:nvSpPr>
        <p:spPr>
          <a:xfrm>
            <a:off x="218661" y="1825625"/>
            <a:ext cx="11718235" cy="4191353"/>
          </a:xfrm>
          <a:prstGeom prst="rect">
            <a:avLst/>
          </a:prstGeom>
          <a:noFill/>
          <a:ln>
            <a:noFill/>
          </a:ln>
        </p:spPr>
        <p:txBody>
          <a:bodyPr anchorCtr="0" anchor="t" bIns="45700" lIns="91425" spcFirstLastPara="1" rIns="91425" wrap="square" tIns="45700">
            <a:normAutofit fontScale="92500" lnSpcReduction="20000"/>
          </a:bodyPr>
          <a:lstStyle/>
          <a:p>
            <a:pPr indent="-228600" lvl="0" marL="228600" rtl="0" algn="l">
              <a:lnSpc>
                <a:spcPct val="200000"/>
              </a:lnSpc>
              <a:spcBef>
                <a:spcPts val="0"/>
              </a:spcBef>
              <a:spcAft>
                <a:spcPts val="0"/>
              </a:spcAft>
              <a:buSzPct val="100000"/>
              <a:buChar char="o"/>
            </a:pPr>
            <a:r>
              <a:rPr b="1" lang="en-US">
                <a:solidFill>
                  <a:srgbClr val="323F4F"/>
                </a:solidFill>
              </a:rPr>
              <a:t>Motivation</a:t>
            </a:r>
            <a:endParaRPr/>
          </a:p>
          <a:p>
            <a:pPr indent="-228600" lvl="0" marL="228600" rtl="0" algn="l">
              <a:lnSpc>
                <a:spcPct val="200000"/>
              </a:lnSpc>
              <a:spcBef>
                <a:spcPts val="1000"/>
              </a:spcBef>
              <a:spcAft>
                <a:spcPts val="0"/>
              </a:spcAft>
              <a:buSzPct val="100000"/>
              <a:buChar char="o"/>
            </a:pPr>
            <a:r>
              <a:rPr b="1" lang="en-US">
                <a:solidFill>
                  <a:srgbClr val="323F4F"/>
                </a:solidFill>
              </a:rPr>
              <a:t>Overall Concept of Flow </a:t>
            </a:r>
            <a:endParaRPr/>
          </a:p>
          <a:p>
            <a:pPr indent="-228600" lvl="0" marL="228600" rtl="0" algn="l">
              <a:lnSpc>
                <a:spcPct val="200000"/>
              </a:lnSpc>
              <a:spcBef>
                <a:spcPts val="1000"/>
              </a:spcBef>
              <a:spcAft>
                <a:spcPts val="0"/>
              </a:spcAft>
              <a:buSzPct val="100000"/>
              <a:buChar char="o"/>
            </a:pPr>
            <a:r>
              <a:rPr b="1" lang="en-US">
                <a:solidFill>
                  <a:srgbClr val="323F4F"/>
                </a:solidFill>
              </a:rPr>
              <a:t>Detailed technics and automation </a:t>
            </a:r>
            <a:endParaRPr/>
          </a:p>
          <a:p>
            <a:pPr indent="-228600" lvl="0" marL="228600" rtl="0" algn="l">
              <a:lnSpc>
                <a:spcPct val="200000"/>
              </a:lnSpc>
              <a:spcBef>
                <a:spcPts val="1000"/>
              </a:spcBef>
              <a:spcAft>
                <a:spcPts val="0"/>
              </a:spcAft>
              <a:buSzPct val="100000"/>
              <a:buChar char="o"/>
            </a:pPr>
            <a:r>
              <a:rPr b="1" lang="en-US">
                <a:solidFill>
                  <a:srgbClr val="323F4F"/>
                </a:solidFill>
              </a:rPr>
              <a:t>Evidence</a:t>
            </a:r>
            <a:endParaRPr/>
          </a:p>
          <a:p>
            <a:pPr indent="-228600" lvl="0" marL="228600" rtl="0" algn="l">
              <a:lnSpc>
                <a:spcPct val="200000"/>
              </a:lnSpc>
              <a:spcBef>
                <a:spcPts val="1000"/>
              </a:spcBef>
              <a:spcAft>
                <a:spcPts val="0"/>
              </a:spcAft>
              <a:buSzPct val="100000"/>
              <a:buChar char="o"/>
            </a:pPr>
            <a:r>
              <a:rPr b="1" lang="en-US">
                <a:solidFill>
                  <a:srgbClr val="323F4F"/>
                </a:solidFill>
              </a:rPr>
              <a:t>Summary</a:t>
            </a:r>
            <a:endParaRPr b="1">
              <a:solidFill>
                <a:srgbClr val="323F4F"/>
              </a:solidFill>
            </a:endParaRPr>
          </a:p>
          <a:p>
            <a:pPr indent="-64135" lvl="0" marL="228600" rtl="0" algn="l">
              <a:lnSpc>
                <a:spcPct val="90000"/>
              </a:lnSpc>
              <a:spcBef>
                <a:spcPts val="1000"/>
              </a:spcBef>
              <a:spcAft>
                <a:spcPts val="0"/>
              </a:spcAft>
              <a:buSzPct val="100000"/>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8" name="Shape 38"/>
        <p:cNvGrpSpPr/>
        <p:nvPr/>
      </p:nvGrpSpPr>
      <p:grpSpPr>
        <a:xfrm>
          <a:off x="0" y="0"/>
          <a:ext cx="0" cy="0"/>
          <a:chOff x="0" y="0"/>
          <a:chExt cx="0" cy="0"/>
        </a:xfrm>
      </p:grpSpPr>
      <p:sp>
        <p:nvSpPr>
          <p:cNvPr id="39" name="Google Shape;39;p4"/>
          <p:cNvSpPr txBox="1"/>
          <p:nvPr>
            <p:ph type="title"/>
          </p:nvPr>
        </p:nvSpPr>
        <p:spPr>
          <a:xfrm>
            <a:off x="268357" y="365125"/>
            <a:ext cx="1160890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23F4F"/>
              </a:buClr>
              <a:buSzPts val="4400"/>
              <a:buFont typeface="Libre Franklin Medium"/>
              <a:buNone/>
            </a:pPr>
            <a:r>
              <a:rPr b="1" lang="en-US">
                <a:solidFill>
                  <a:srgbClr val="323F4F"/>
                </a:solidFill>
              </a:rPr>
              <a:t>Motivation</a:t>
            </a:r>
            <a:endParaRPr/>
          </a:p>
        </p:txBody>
      </p:sp>
      <p:sp>
        <p:nvSpPr>
          <p:cNvPr id="40" name="Google Shape;40;p4"/>
          <p:cNvSpPr txBox="1"/>
          <p:nvPr>
            <p:ph idx="1" type="body"/>
          </p:nvPr>
        </p:nvSpPr>
        <p:spPr>
          <a:xfrm>
            <a:off x="268357" y="1825625"/>
            <a:ext cx="11608903" cy="4197488"/>
          </a:xfrm>
          <a:prstGeom prst="rect">
            <a:avLst/>
          </a:prstGeom>
          <a:noFill/>
          <a:ln>
            <a:noFill/>
          </a:ln>
        </p:spPr>
        <p:txBody>
          <a:bodyPr anchorCtr="0" anchor="t" bIns="45700" lIns="91425" spcFirstLastPara="1" rIns="91425" wrap="square" tIns="45700">
            <a:normAutofit lnSpcReduction="10000"/>
          </a:bodyPr>
          <a:lstStyle/>
          <a:p>
            <a:pPr indent="-188000" lvl="0" marL="188000" rtl="0" algn="l">
              <a:lnSpc>
                <a:spcPct val="110000"/>
              </a:lnSpc>
              <a:spcBef>
                <a:spcPts val="0"/>
              </a:spcBef>
              <a:spcAft>
                <a:spcPts val="0"/>
              </a:spcAft>
              <a:buSzPts val="1800"/>
              <a:buFont typeface="Malgun Gothic"/>
              <a:buChar char="•"/>
            </a:pPr>
            <a:r>
              <a:rPr b="1" lang="en-US" sz="1800">
                <a:solidFill>
                  <a:srgbClr val="0000FF"/>
                </a:solidFill>
              </a:rPr>
              <a:t>Requirement of SOC bus performance verification </a:t>
            </a:r>
            <a:endParaRPr/>
          </a:p>
          <a:p>
            <a:pPr indent="-186898" lvl="1" marL="374899" rtl="0" algn="l">
              <a:lnSpc>
                <a:spcPct val="120000"/>
              </a:lnSpc>
              <a:spcBef>
                <a:spcPts val="320"/>
              </a:spcBef>
              <a:spcAft>
                <a:spcPts val="0"/>
              </a:spcAft>
              <a:buSzPts val="1600"/>
              <a:buFont typeface="Arial"/>
              <a:buChar char="–"/>
            </a:pPr>
            <a:r>
              <a:rPr b="1" lang="en-US" sz="1600"/>
              <a:t>Existing design verification alone cannot find performance-related bugs, and if performance-related issues are found, they are often very serious.</a:t>
            </a:r>
            <a:endParaRPr/>
          </a:p>
          <a:p>
            <a:pPr indent="-186898" lvl="1" marL="374899" rtl="0" algn="l">
              <a:lnSpc>
                <a:spcPct val="120000"/>
              </a:lnSpc>
              <a:spcBef>
                <a:spcPts val="320"/>
              </a:spcBef>
              <a:spcAft>
                <a:spcPts val="0"/>
              </a:spcAft>
              <a:buSzPts val="1600"/>
              <a:buFont typeface="Arial"/>
              <a:buChar char="–"/>
            </a:pPr>
            <a:r>
              <a:rPr b="1" lang="en-US" sz="1600"/>
              <a:t>There was a performance analysis method using an existing TG (Traffic Generator), but it was difficult to interpret the results or precise analysis was often impossible, so improvement was needed.</a:t>
            </a:r>
            <a:endParaRPr/>
          </a:p>
          <a:p>
            <a:pPr indent="-186898" lvl="1" marL="374899" rtl="0" algn="l">
              <a:lnSpc>
                <a:spcPct val="120000"/>
              </a:lnSpc>
              <a:spcBef>
                <a:spcPts val="320"/>
              </a:spcBef>
              <a:spcAft>
                <a:spcPts val="0"/>
              </a:spcAft>
              <a:buSzPts val="1600"/>
              <a:buFont typeface="Arial"/>
              <a:buChar char="–"/>
            </a:pPr>
            <a:r>
              <a:rPr b="1" lang="en-US" sz="1600"/>
              <a:t>To ensure high-performance SOC chips, various combinations of performance tests and precise performance measurement methods are required.</a:t>
            </a:r>
            <a:endParaRPr/>
          </a:p>
          <a:p>
            <a:pPr indent="-188000" lvl="0" marL="188000" rtl="0" algn="l">
              <a:lnSpc>
                <a:spcPct val="110000"/>
              </a:lnSpc>
              <a:spcBef>
                <a:spcPts val="416"/>
              </a:spcBef>
              <a:spcAft>
                <a:spcPts val="0"/>
              </a:spcAft>
              <a:buSzPts val="1800"/>
              <a:buFont typeface="Malgun Gothic"/>
              <a:buChar char="•"/>
            </a:pPr>
            <a:r>
              <a:rPr b="1" lang="en-US" sz="1800">
                <a:solidFill>
                  <a:srgbClr val="0000FF"/>
                </a:solidFill>
              </a:rPr>
              <a:t>Limitation about performance verification for current SOC bus fabrics</a:t>
            </a:r>
            <a:endParaRPr/>
          </a:p>
          <a:p>
            <a:pPr indent="-186898" lvl="1" marL="374899" rtl="0" algn="l">
              <a:lnSpc>
                <a:spcPct val="120000"/>
              </a:lnSpc>
              <a:spcBef>
                <a:spcPts val="320"/>
              </a:spcBef>
              <a:spcAft>
                <a:spcPts val="0"/>
              </a:spcAft>
              <a:buSzPts val="1600"/>
              <a:buChar char="–"/>
            </a:pPr>
            <a:r>
              <a:rPr b="1" lang="en-US" sz="1600"/>
              <a:t>The number of data paths to be tested is increasing, and in the case of premium chips, there are more than 100.</a:t>
            </a:r>
            <a:endParaRPr/>
          </a:p>
          <a:p>
            <a:pPr indent="-186898" lvl="1" marL="374899" rtl="0" algn="l">
              <a:lnSpc>
                <a:spcPct val="120000"/>
              </a:lnSpc>
              <a:spcBef>
                <a:spcPts val="320"/>
              </a:spcBef>
              <a:spcAft>
                <a:spcPts val="0"/>
              </a:spcAft>
              <a:buSzPts val="1600"/>
              <a:buChar char="–"/>
            </a:pPr>
            <a:r>
              <a:rPr b="1" lang="en-US" sz="1600"/>
              <a:t>As the SOC becomes more complex and the bus layers increase, the data path from master to Slave (mostly DRAM) becomes longer. </a:t>
            </a:r>
            <a:endParaRPr/>
          </a:p>
          <a:p>
            <a:pPr indent="-186898" lvl="1" marL="374899" rtl="0" algn="l">
              <a:lnSpc>
                <a:spcPct val="120000"/>
              </a:lnSpc>
              <a:spcBef>
                <a:spcPts val="320"/>
              </a:spcBef>
              <a:spcAft>
                <a:spcPts val="0"/>
              </a:spcAft>
              <a:buSzPts val="1600"/>
              <a:buChar char="–"/>
            </a:pPr>
            <a:r>
              <a:rPr b="1" lang="en-US" sz="1600"/>
              <a:t>The time required for RTL development is decreasing, and it is not easy to allocate time for performance verification after function verification.</a:t>
            </a:r>
            <a:endParaRPr/>
          </a:p>
          <a:p>
            <a:pPr indent="-50800" lvl="0" marL="228600" rtl="0" algn="l">
              <a:lnSpc>
                <a:spcPct val="90000"/>
              </a:lnSpc>
              <a:spcBef>
                <a:spcPts val="1000"/>
              </a:spcBef>
              <a:spcAft>
                <a:spcPts val="0"/>
              </a:spcAft>
              <a:buSzPts val="28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5"/>
          <p:cNvSpPr txBox="1"/>
          <p:nvPr>
            <p:ph type="title"/>
          </p:nvPr>
        </p:nvSpPr>
        <p:spPr>
          <a:xfrm>
            <a:off x="268357" y="365125"/>
            <a:ext cx="1160890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23F4F"/>
              </a:buClr>
              <a:buSzPts val="4400"/>
              <a:buFont typeface="Libre Franklin Medium"/>
              <a:buNone/>
            </a:pPr>
            <a:r>
              <a:rPr b="1" lang="en-US">
                <a:solidFill>
                  <a:srgbClr val="323F4F"/>
                </a:solidFill>
              </a:rPr>
              <a:t>Main Idea (Overall Concept of Flow)</a:t>
            </a:r>
            <a:endParaRPr/>
          </a:p>
        </p:txBody>
      </p:sp>
      <p:sp>
        <p:nvSpPr>
          <p:cNvPr id="46" name="Google Shape;46;p5"/>
          <p:cNvSpPr txBox="1"/>
          <p:nvPr>
            <p:ph idx="1" type="body"/>
          </p:nvPr>
        </p:nvSpPr>
        <p:spPr>
          <a:xfrm>
            <a:off x="268357" y="1825625"/>
            <a:ext cx="5751443" cy="4197488"/>
          </a:xfrm>
          <a:prstGeom prst="rect">
            <a:avLst/>
          </a:prstGeom>
          <a:noFill/>
          <a:ln>
            <a:noFill/>
          </a:ln>
        </p:spPr>
        <p:txBody>
          <a:bodyPr anchorCtr="0" anchor="t" bIns="45700" lIns="91425" spcFirstLastPara="1" rIns="91425" wrap="square" tIns="45700">
            <a:normAutofit lnSpcReduction="10000"/>
          </a:bodyPr>
          <a:lstStyle/>
          <a:p>
            <a:pPr indent="-188000" lvl="0" marL="188000" rtl="0" algn="l">
              <a:lnSpc>
                <a:spcPct val="120000"/>
              </a:lnSpc>
              <a:spcBef>
                <a:spcPts val="0"/>
              </a:spcBef>
              <a:spcAft>
                <a:spcPts val="0"/>
              </a:spcAft>
              <a:buClr>
                <a:srgbClr val="0000FF"/>
              </a:buClr>
              <a:buSzPts val="1600"/>
              <a:buChar char="•"/>
            </a:pPr>
            <a:r>
              <a:rPr b="1" lang="en-US" sz="1600">
                <a:solidFill>
                  <a:srgbClr val="0000FF"/>
                </a:solidFill>
                <a:latin typeface="Malgun Gothic"/>
                <a:ea typeface="Malgun Gothic"/>
                <a:cs typeface="Malgun Gothic"/>
                <a:sym typeface="Malgun Gothic"/>
              </a:rPr>
              <a:t>The performance evaluation (PE)</a:t>
            </a:r>
            <a:r>
              <a:rPr b="1" lang="en-US" sz="1600">
                <a:solidFill>
                  <a:srgbClr val="000000"/>
                </a:solidFill>
                <a:latin typeface="Malgun Gothic"/>
                <a:ea typeface="Malgun Gothic"/>
                <a:cs typeface="Malgun Gothic"/>
                <a:sym typeface="Malgun Gothic"/>
              </a:rPr>
              <a:t> is based on the systemC model and tests to configure the BUS fabric that satisfies the performance specifications. At this time, various tests are performed, from a stand-alone performance test to a test in which several masters operate in combination.</a:t>
            </a:r>
            <a:endParaRPr/>
          </a:p>
          <a:p>
            <a:pPr indent="-188000" lvl="1" marL="188000" rtl="0" algn="l">
              <a:lnSpc>
                <a:spcPct val="120000"/>
              </a:lnSpc>
              <a:spcBef>
                <a:spcPts val="416"/>
              </a:spcBef>
              <a:spcAft>
                <a:spcPts val="0"/>
              </a:spcAft>
              <a:buClr>
                <a:srgbClr val="0000FF"/>
              </a:buClr>
              <a:buSzPts val="1600"/>
              <a:buChar char="•"/>
            </a:pPr>
            <a:r>
              <a:rPr b="1" lang="en-US" sz="1600">
                <a:solidFill>
                  <a:srgbClr val="0000FF"/>
                </a:solidFill>
                <a:latin typeface="Malgun Gothic"/>
                <a:ea typeface="Malgun Gothic"/>
                <a:cs typeface="Malgun Gothic"/>
                <a:sym typeface="Malgun Gothic"/>
              </a:rPr>
              <a:t>Performance verification (PV) </a:t>
            </a:r>
            <a:r>
              <a:rPr b="1" lang="en-US" sz="1600">
                <a:solidFill>
                  <a:srgbClr val="000000"/>
                </a:solidFill>
                <a:latin typeface="Malgun Gothic"/>
                <a:ea typeface="Malgun Gothic"/>
                <a:cs typeface="Malgun Gothic"/>
                <a:sym typeface="Malgun Gothic"/>
              </a:rPr>
              <a:t>is performed with real RTL to test the performance of BUS fabric and Memory controller to verify and confirm.</a:t>
            </a:r>
            <a:endParaRPr/>
          </a:p>
          <a:p>
            <a:pPr indent="-188000" lvl="1" marL="188000" rtl="0" algn="l">
              <a:lnSpc>
                <a:spcPct val="120000"/>
              </a:lnSpc>
              <a:spcBef>
                <a:spcPts val="416"/>
              </a:spcBef>
              <a:spcAft>
                <a:spcPts val="0"/>
              </a:spcAft>
              <a:buClr>
                <a:srgbClr val="000000"/>
              </a:buClr>
              <a:buSzPts val="1600"/>
              <a:buChar char="•"/>
            </a:pPr>
            <a:r>
              <a:rPr b="1" lang="en-US" sz="1600">
                <a:solidFill>
                  <a:srgbClr val="000000"/>
                </a:solidFill>
                <a:latin typeface="Malgun Gothic"/>
                <a:ea typeface="Malgun Gothic"/>
                <a:cs typeface="Malgun Gothic"/>
                <a:sym typeface="Malgun Gothic"/>
              </a:rPr>
              <a:t>The most important concept is whether the test performed by PE can be performed in the same way in PV. </a:t>
            </a:r>
            <a:r>
              <a:rPr b="1" lang="en-US" sz="1600">
                <a:solidFill>
                  <a:srgbClr val="0000FF"/>
                </a:solidFill>
                <a:latin typeface="Malgun Gothic"/>
                <a:ea typeface="Malgun Gothic"/>
                <a:cs typeface="Malgun Gothic"/>
                <a:sym typeface="Malgun Gothic"/>
              </a:rPr>
              <a:t>IP-XACT and TG configuration automation </a:t>
            </a:r>
            <a:r>
              <a:rPr b="1" lang="en-US" sz="1600">
                <a:solidFill>
                  <a:srgbClr val="000000"/>
                </a:solidFill>
                <a:latin typeface="Malgun Gothic"/>
                <a:ea typeface="Malgun Gothic"/>
                <a:cs typeface="Malgun Gothic"/>
                <a:sym typeface="Malgun Gothic"/>
              </a:rPr>
              <a:t>enables to use the exact same traffic pattern and test point for RTL tests.</a:t>
            </a:r>
            <a:endParaRPr/>
          </a:p>
          <a:p>
            <a:pPr indent="-50800" lvl="0" marL="228600" rtl="0" algn="l">
              <a:lnSpc>
                <a:spcPct val="90000"/>
              </a:lnSpc>
              <a:spcBef>
                <a:spcPts val="1000"/>
              </a:spcBef>
              <a:spcAft>
                <a:spcPts val="0"/>
              </a:spcAft>
              <a:buSzPts val="2800"/>
              <a:buNone/>
            </a:pPr>
            <a:r>
              <a:t/>
            </a:r>
            <a:endParaRPr/>
          </a:p>
        </p:txBody>
      </p:sp>
      <p:pic>
        <p:nvPicPr>
          <p:cNvPr id="47" name="Google Shape;47;p5"/>
          <p:cNvPicPr preferRelativeResize="0"/>
          <p:nvPr/>
        </p:nvPicPr>
        <p:blipFill>
          <a:blip r:embed="rId3">
            <a:alphaModFix/>
          </a:blip>
          <a:stretch>
            <a:fillRect/>
          </a:stretch>
        </p:blipFill>
        <p:spPr>
          <a:xfrm>
            <a:off x="6549700" y="1259875"/>
            <a:ext cx="5205175" cy="48721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 name="Shape 51"/>
        <p:cNvGrpSpPr/>
        <p:nvPr/>
      </p:nvGrpSpPr>
      <p:grpSpPr>
        <a:xfrm>
          <a:off x="0" y="0"/>
          <a:ext cx="0" cy="0"/>
          <a:chOff x="0" y="0"/>
          <a:chExt cx="0" cy="0"/>
        </a:xfrm>
      </p:grpSpPr>
      <p:sp>
        <p:nvSpPr>
          <p:cNvPr id="52" name="Google Shape;52;p6"/>
          <p:cNvSpPr txBox="1"/>
          <p:nvPr>
            <p:ph type="title"/>
          </p:nvPr>
        </p:nvSpPr>
        <p:spPr>
          <a:xfrm>
            <a:off x="268357" y="365125"/>
            <a:ext cx="1160890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23F4F"/>
              </a:buClr>
              <a:buSzPts val="4400"/>
              <a:buFont typeface="Libre Franklin Medium"/>
              <a:buNone/>
            </a:pPr>
            <a:r>
              <a:rPr b="1" lang="en-US">
                <a:solidFill>
                  <a:srgbClr val="323F4F"/>
                </a:solidFill>
              </a:rPr>
              <a:t>Main Idea </a:t>
            </a:r>
            <a:r>
              <a:rPr b="1" lang="en-US" sz="3200">
                <a:solidFill>
                  <a:srgbClr val="323F4F"/>
                </a:solidFill>
              </a:rPr>
              <a:t>(Re-use of Model simulation environment)</a:t>
            </a:r>
            <a:endParaRPr sz="3200"/>
          </a:p>
        </p:txBody>
      </p:sp>
      <p:sp>
        <p:nvSpPr>
          <p:cNvPr id="53" name="Google Shape;53;p6"/>
          <p:cNvSpPr txBox="1"/>
          <p:nvPr>
            <p:ph idx="1" type="body"/>
          </p:nvPr>
        </p:nvSpPr>
        <p:spPr>
          <a:xfrm>
            <a:off x="268357" y="1825625"/>
            <a:ext cx="5751443" cy="4197488"/>
          </a:xfrm>
          <a:prstGeom prst="rect">
            <a:avLst/>
          </a:prstGeom>
          <a:noFill/>
          <a:ln>
            <a:noFill/>
          </a:ln>
        </p:spPr>
        <p:txBody>
          <a:bodyPr anchorCtr="0" anchor="t" bIns="45700" lIns="91425" spcFirstLastPara="1" rIns="91425" wrap="square" tIns="45700">
            <a:normAutofit/>
          </a:bodyPr>
          <a:lstStyle/>
          <a:p>
            <a:pPr indent="-188000" lvl="0" marL="188000" rtl="0" algn="l">
              <a:lnSpc>
                <a:spcPct val="120000"/>
              </a:lnSpc>
              <a:spcBef>
                <a:spcPts val="0"/>
              </a:spcBef>
              <a:spcAft>
                <a:spcPts val="0"/>
              </a:spcAft>
              <a:buClr>
                <a:srgbClr val="0000FF"/>
              </a:buClr>
              <a:buSzPts val="1800"/>
              <a:buChar char="•"/>
            </a:pPr>
            <a:r>
              <a:rPr b="1" lang="en-US" sz="1800">
                <a:solidFill>
                  <a:srgbClr val="0000FF"/>
                </a:solidFill>
                <a:latin typeface="Malgun Gothic"/>
                <a:ea typeface="Malgun Gothic"/>
                <a:cs typeface="Malgun Gothic"/>
                <a:sym typeface="Malgun Gothic"/>
              </a:rPr>
              <a:t>PE/PV consecutive executions</a:t>
            </a:r>
            <a:endParaRPr/>
          </a:p>
          <a:p>
            <a:pPr indent="-186898" lvl="1" marL="374899" rtl="0" algn="l">
              <a:lnSpc>
                <a:spcPct val="120000"/>
              </a:lnSpc>
              <a:spcBef>
                <a:spcPts val="280"/>
              </a:spcBef>
              <a:spcAft>
                <a:spcPts val="0"/>
              </a:spcAft>
              <a:buSzPts val="1400"/>
              <a:buFont typeface="Arial"/>
              <a:buChar char="–"/>
            </a:pPr>
            <a:r>
              <a:rPr b="1" lang="en-US" sz="1400"/>
              <a:t>PE(Model simulation)</a:t>
            </a:r>
            <a:endParaRPr/>
          </a:p>
          <a:p>
            <a:pPr indent="-186899" lvl="2" marL="832099" rtl="0" algn="l">
              <a:lnSpc>
                <a:spcPct val="120000"/>
              </a:lnSpc>
              <a:spcBef>
                <a:spcPts val="280"/>
              </a:spcBef>
              <a:spcAft>
                <a:spcPts val="0"/>
              </a:spcAft>
              <a:buSzPts val="1400"/>
              <a:buFont typeface="Arial"/>
              <a:buChar char="–"/>
            </a:pPr>
            <a:r>
              <a:rPr b="1" lang="en-US" sz="1400"/>
              <a:t>Simulation using model is performed in various ways by adjusting Scenario, QoS, and Performance knob (over 1000ea)</a:t>
            </a:r>
            <a:endParaRPr/>
          </a:p>
          <a:p>
            <a:pPr indent="-186898" lvl="1" marL="374899" rtl="0" algn="l">
              <a:lnSpc>
                <a:spcPct val="120000"/>
              </a:lnSpc>
              <a:spcBef>
                <a:spcPts val="280"/>
              </a:spcBef>
              <a:spcAft>
                <a:spcPts val="0"/>
              </a:spcAft>
              <a:buSzPts val="1400"/>
              <a:buFont typeface="Arial"/>
              <a:buChar char="–"/>
            </a:pPr>
            <a:r>
              <a:rPr b="1" lang="en-US" sz="1400"/>
              <a:t>PV(RTL simulation)</a:t>
            </a:r>
            <a:endParaRPr/>
          </a:p>
          <a:p>
            <a:pPr indent="-186899" lvl="2" marL="832099" rtl="0" algn="l">
              <a:lnSpc>
                <a:spcPct val="120000"/>
              </a:lnSpc>
              <a:spcBef>
                <a:spcPts val="280"/>
              </a:spcBef>
              <a:spcAft>
                <a:spcPts val="0"/>
              </a:spcAft>
              <a:buSzPts val="1400"/>
              <a:buFont typeface="Arial"/>
              <a:buChar char="–"/>
            </a:pPr>
            <a:r>
              <a:rPr b="1" lang="en-US" sz="1400"/>
              <a:t>Previously,</a:t>
            </a:r>
            <a:endParaRPr/>
          </a:p>
          <a:p>
            <a:pPr indent="-186899" lvl="3" marL="1289299" rtl="0" algn="l">
              <a:lnSpc>
                <a:spcPct val="120000"/>
              </a:lnSpc>
              <a:spcBef>
                <a:spcPts val="240"/>
              </a:spcBef>
              <a:spcAft>
                <a:spcPts val="0"/>
              </a:spcAft>
              <a:buSzPts val="1200"/>
              <a:buFont typeface="Arial"/>
              <a:buChar char="–"/>
            </a:pPr>
            <a:r>
              <a:rPr b="1" lang="en-US" sz="1200"/>
              <a:t>one or two Scenarios performed by PE were selected and performed. Difficult to run scenarios of various combinations.</a:t>
            </a:r>
            <a:endParaRPr/>
          </a:p>
          <a:p>
            <a:pPr indent="-186899" lvl="3" marL="1289299" rtl="0" algn="l">
              <a:lnSpc>
                <a:spcPct val="120000"/>
              </a:lnSpc>
              <a:spcBef>
                <a:spcPts val="240"/>
              </a:spcBef>
              <a:spcAft>
                <a:spcPts val="0"/>
              </a:spcAft>
              <a:buSzPts val="1200"/>
              <a:buFont typeface="Arial"/>
              <a:buChar char="–"/>
            </a:pPr>
            <a:r>
              <a:rPr b="1" lang="en-US" sz="1200"/>
              <a:t>Difficult to interpret and pass/fail decisions on the results performed</a:t>
            </a:r>
            <a:endParaRPr/>
          </a:p>
          <a:p>
            <a:pPr indent="-285749" lvl="2" marL="930949" rtl="0" algn="l">
              <a:lnSpc>
                <a:spcPct val="120000"/>
              </a:lnSpc>
              <a:spcBef>
                <a:spcPts val="280"/>
              </a:spcBef>
              <a:spcAft>
                <a:spcPts val="0"/>
              </a:spcAft>
              <a:buSzPts val="1400"/>
              <a:buFont typeface="Noto Sans Symbols"/>
              <a:buChar char="⇒"/>
            </a:pPr>
            <a:r>
              <a:rPr b="1" lang="en-US" sz="1400"/>
              <a:t>Now,</a:t>
            </a:r>
            <a:endParaRPr/>
          </a:p>
          <a:p>
            <a:pPr indent="-186899" lvl="3" marL="1289299" rtl="0" algn="l">
              <a:lnSpc>
                <a:spcPct val="120000"/>
              </a:lnSpc>
              <a:spcBef>
                <a:spcPts val="240"/>
              </a:spcBef>
              <a:spcAft>
                <a:spcPts val="0"/>
              </a:spcAft>
              <a:buSzPts val="1200"/>
              <a:buFont typeface="Arial"/>
              <a:buChar char="–"/>
            </a:pPr>
            <a:r>
              <a:rPr b="1" lang="en-US" sz="1200"/>
              <a:t>Reuse the same test list of PE which enables to run over 1000ea.</a:t>
            </a:r>
            <a:endParaRPr/>
          </a:p>
          <a:p>
            <a:pPr indent="-186899" lvl="3" marL="1289299" rtl="0" algn="l">
              <a:lnSpc>
                <a:spcPct val="120000"/>
              </a:lnSpc>
              <a:spcBef>
                <a:spcPts val="240"/>
              </a:spcBef>
              <a:spcAft>
                <a:spcPts val="0"/>
              </a:spcAft>
              <a:buSzPts val="1200"/>
              <a:buFont typeface="Arial"/>
              <a:buChar char="–"/>
            </a:pPr>
            <a:r>
              <a:rPr b="1" lang="en-US" sz="1200"/>
              <a:t>QOS configuration can be re-used.</a:t>
            </a:r>
            <a:endParaRPr/>
          </a:p>
          <a:p>
            <a:pPr indent="-186899" lvl="3" marL="1289299" rtl="0" algn="l">
              <a:lnSpc>
                <a:spcPct val="120000"/>
              </a:lnSpc>
              <a:spcBef>
                <a:spcPts val="240"/>
              </a:spcBef>
              <a:spcAft>
                <a:spcPts val="0"/>
              </a:spcAft>
              <a:buSzPts val="1200"/>
              <a:buFont typeface="Arial"/>
              <a:buChar char="–"/>
            </a:pPr>
            <a:r>
              <a:rPr b="1" lang="en-US" sz="1200">
                <a:solidFill>
                  <a:srgbClr val="FF0000"/>
                </a:solidFill>
              </a:rPr>
              <a:t>!!!Exact same performance result is expected</a:t>
            </a:r>
            <a:endParaRPr b="1">
              <a:solidFill>
                <a:srgbClr val="0000FF"/>
              </a:solidFill>
              <a:latin typeface="Malgun Gothic"/>
              <a:ea typeface="Malgun Gothic"/>
              <a:cs typeface="Malgun Gothic"/>
              <a:sym typeface="Malgun Gothic"/>
            </a:endParaRPr>
          </a:p>
          <a:p>
            <a:pPr indent="-50800" lvl="0" marL="228600" rtl="0" algn="l">
              <a:lnSpc>
                <a:spcPct val="90000"/>
              </a:lnSpc>
              <a:spcBef>
                <a:spcPts val="1000"/>
              </a:spcBef>
              <a:spcAft>
                <a:spcPts val="0"/>
              </a:spcAft>
              <a:buSzPts val="2800"/>
              <a:buNone/>
            </a:pPr>
            <a:r>
              <a:t/>
            </a:r>
            <a:endParaRPr/>
          </a:p>
        </p:txBody>
      </p:sp>
      <p:pic>
        <p:nvPicPr>
          <p:cNvPr id="54" name="Google Shape;54;p6"/>
          <p:cNvPicPr preferRelativeResize="0"/>
          <p:nvPr/>
        </p:nvPicPr>
        <p:blipFill rotWithShape="1">
          <a:blip r:embed="rId3">
            <a:alphaModFix/>
          </a:blip>
          <a:srcRect b="0" l="0" r="0" t="0"/>
          <a:stretch/>
        </p:blipFill>
        <p:spPr>
          <a:xfrm>
            <a:off x="7016199" y="4084266"/>
            <a:ext cx="4241165" cy="1722755"/>
          </a:xfrm>
          <a:prstGeom prst="rect">
            <a:avLst/>
          </a:prstGeom>
          <a:noFill/>
          <a:ln>
            <a:noFill/>
          </a:ln>
        </p:spPr>
      </p:pic>
      <p:pic>
        <p:nvPicPr>
          <p:cNvPr id="55" name="Google Shape;55;p6"/>
          <p:cNvPicPr preferRelativeResize="0"/>
          <p:nvPr/>
        </p:nvPicPr>
        <p:blipFill rotWithShape="1">
          <a:blip r:embed="rId4">
            <a:alphaModFix/>
          </a:blip>
          <a:srcRect b="0" l="0" r="0" t="0"/>
          <a:stretch/>
        </p:blipFill>
        <p:spPr>
          <a:xfrm>
            <a:off x="7016199" y="1690688"/>
            <a:ext cx="4488448" cy="251341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7"/>
          <p:cNvSpPr txBox="1"/>
          <p:nvPr>
            <p:ph type="title"/>
          </p:nvPr>
        </p:nvSpPr>
        <p:spPr>
          <a:xfrm>
            <a:off x="268357" y="365125"/>
            <a:ext cx="1160890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23F4F"/>
              </a:buClr>
              <a:buSzPts val="4400"/>
              <a:buFont typeface="Libre Franklin Medium"/>
              <a:buNone/>
            </a:pPr>
            <a:r>
              <a:rPr b="1" lang="en-US">
                <a:solidFill>
                  <a:srgbClr val="323F4F"/>
                </a:solidFill>
              </a:rPr>
              <a:t>Main Idea (Use of IP-XACT)</a:t>
            </a:r>
            <a:endParaRPr/>
          </a:p>
        </p:txBody>
      </p:sp>
      <p:sp>
        <p:nvSpPr>
          <p:cNvPr id="61" name="Google Shape;61;p7"/>
          <p:cNvSpPr txBox="1"/>
          <p:nvPr>
            <p:ph idx="1" type="body"/>
          </p:nvPr>
        </p:nvSpPr>
        <p:spPr>
          <a:xfrm>
            <a:off x="268357" y="1825625"/>
            <a:ext cx="11608903" cy="4197488"/>
          </a:xfrm>
          <a:prstGeom prst="rect">
            <a:avLst/>
          </a:prstGeom>
          <a:noFill/>
          <a:ln>
            <a:noFill/>
          </a:ln>
        </p:spPr>
        <p:txBody>
          <a:bodyPr anchorCtr="0" anchor="t" bIns="45700" lIns="91425" spcFirstLastPara="1" rIns="91425" wrap="square" tIns="45700">
            <a:normAutofit/>
          </a:bodyPr>
          <a:lstStyle/>
          <a:p>
            <a:pPr indent="-188000" lvl="0" marL="188000" rtl="0" algn="l">
              <a:lnSpc>
                <a:spcPct val="120000"/>
              </a:lnSpc>
              <a:spcBef>
                <a:spcPts val="0"/>
              </a:spcBef>
              <a:spcAft>
                <a:spcPts val="0"/>
              </a:spcAft>
              <a:buClr>
                <a:srgbClr val="0000FF"/>
              </a:buClr>
              <a:buSzPts val="1800"/>
              <a:buChar char="•"/>
            </a:pPr>
            <a:r>
              <a:rPr b="1" lang="en-US" sz="1800">
                <a:solidFill>
                  <a:srgbClr val="0000FF"/>
                </a:solidFill>
                <a:latin typeface="Malgun Gothic"/>
                <a:ea typeface="Malgun Gothic"/>
                <a:cs typeface="Malgun Gothic"/>
                <a:sym typeface="Malgun Gothic"/>
              </a:rPr>
              <a:t>IP-XACT for the TG insertion</a:t>
            </a:r>
            <a:endParaRPr/>
          </a:p>
          <a:p>
            <a:pPr indent="-186898" lvl="1" marL="374899" rtl="0" algn="l">
              <a:lnSpc>
                <a:spcPct val="120000"/>
              </a:lnSpc>
              <a:spcBef>
                <a:spcPts val="280"/>
              </a:spcBef>
              <a:spcAft>
                <a:spcPts val="0"/>
              </a:spcAft>
              <a:buSzPts val="1400"/>
              <a:buFont typeface="Arial"/>
              <a:buChar char="–"/>
            </a:pPr>
            <a:r>
              <a:rPr b="1" lang="en-US" sz="1400"/>
              <a:t>For the same scenario test of RTL and model, it is necessary to have TGs operating in the same hierarchy location.</a:t>
            </a:r>
            <a:endParaRPr/>
          </a:p>
          <a:p>
            <a:pPr indent="-186898" lvl="1" marL="374899" rtl="0" algn="l">
              <a:lnSpc>
                <a:spcPct val="120000"/>
              </a:lnSpc>
              <a:spcBef>
                <a:spcPts val="280"/>
              </a:spcBef>
              <a:spcAft>
                <a:spcPts val="0"/>
              </a:spcAft>
              <a:buSzPts val="1400"/>
              <a:buFont typeface="Arial"/>
              <a:buChar char="–"/>
            </a:pPr>
            <a:r>
              <a:rPr b="1" lang="en-US" sz="1400"/>
              <a:t>TG insertion information for RTL verification can be extracted by using IP-XACT that has design information.</a:t>
            </a:r>
            <a:endParaRPr/>
          </a:p>
          <a:p>
            <a:pPr indent="-186898" lvl="1" marL="374899" rtl="0" algn="l">
              <a:lnSpc>
                <a:spcPct val="120000"/>
              </a:lnSpc>
              <a:spcBef>
                <a:spcPts val="280"/>
              </a:spcBef>
              <a:spcAft>
                <a:spcPts val="0"/>
              </a:spcAft>
              <a:buSzPts val="1400"/>
              <a:buFont typeface="Arial"/>
              <a:buChar char="–"/>
            </a:pPr>
            <a:r>
              <a:rPr b="1" lang="en-US" sz="1400">
                <a:solidFill>
                  <a:srgbClr val="0000FF"/>
                </a:solidFill>
              </a:rPr>
              <a:t>TG instance can be automatically created by parsing the IP-XACT with the model's hierarchy/instance information</a:t>
            </a:r>
            <a:r>
              <a:rPr b="1" lang="en-US" sz="1400"/>
              <a:t>. More than 100 masters is created in the SOC without manual operation.</a:t>
            </a:r>
            <a:endParaRPr/>
          </a:p>
          <a:p>
            <a:pPr indent="-50800" lvl="0" marL="228600" rtl="0" algn="l">
              <a:lnSpc>
                <a:spcPct val="90000"/>
              </a:lnSpc>
              <a:spcBef>
                <a:spcPts val="1000"/>
              </a:spcBef>
              <a:spcAft>
                <a:spcPts val="0"/>
              </a:spcAft>
              <a:buSzPts val="2800"/>
              <a:buNone/>
            </a:pPr>
            <a:r>
              <a:t/>
            </a:r>
            <a:endParaRPr/>
          </a:p>
        </p:txBody>
      </p:sp>
      <p:pic>
        <p:nvPicPr>
          <p:cNvPr id="62" name="Google Shape;62;p7"/>
          <p:cNvPicPr preferRelativeResize="0"/>
          <p:nvPr>
            <p:ph idx="2" type="body"/>
          </p:nvPr>
        </p:nvPicPr>
        <p:blipFill rotWithShape="1">
          <a:blip r:embed="rId3">
            <a:alphaModFix/>
          </a:blip>
          <a:srcRect b="0" l="0" r="0" t="0"/>
          <a:stretch/>
        </p:blipFill>
        <p:spPr>
          <a:xfrm>
            <a:off x="3675349" y="3428480"/>
            <a:ext cx="4836539" cy="290763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8"/>
          <p:cNvSpPr txBox="1"/>
          <p:nvPr>
            <p:ph type="title"/>
          </p:nvPr>
        </p:nvSpPr>
        <p:spPr>
          <a:xfrm>
            <a:off x="268357" y="365125"/>
            <a:ext cx="1160890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23F4F"/>
              </a:buClr>
              <a:buSzPts val="4400"/>
              <a:buFont typeface="Libre Franklin Medium"/>
              <a:buNone/>
            </a:pPr>
            <a:r>
              <a:rPr b="1" lang="en-US">
                <a:solidFill>
                  <a:srgbClr val="323F4F"/>
                </a:solidFill>
              </a:rPr>
              <a:t>Main Idea (Automated TG configuration)</a:t>
            </a:r>
            <a:endParaRPr/>
          </a:p>
        </p:txBody>
      </p:sp>
      <p:sp>
        <p:nvSpPr>
          <p:cNvPr id="68" name="Google Shape;68;p8"/>
          <p:cNvSpPr txBox="1"/>
          <p:nvPr>
            <p:ph idx="1" type="body"/>
          </p:nvPr>
        </p:nvSpPr>
        <p:spPr>
          <a:xfrm>
            <a:off x="268357" y="1825625"/>
            <a:ext cx="5751443" cy="4197488"/>
          </a:xfrm>
          <a:prstGeom prst="rect">
            <a:avLst/>
          </a:prstGeom>
          <a:noFill/>
          <a:ln>
            <a:noFill/>
          </a:ln>
        </p:spPr>
        <p:txBody>
          <a:bodyPr anchorCtr="0" anchor="t" bIns="45700" lIns="91425" spcFirstLastPara="1" rIns="91425" wrap="square" tIns="45700">
            <a:normAutofit/>
          </a:bodyPr>
          <a:lstStyle/>
          <a:p>
            <a:pPr indent="-188000" lvl="0" marL="188000" rtl="0" algn="l">
              <a:lnSpc>
                <a:spcPct val="120000"/>
              </a:lnSpc>
              <a:spcBef>
                <a:spcPts val="0"/>
              </a:spcBef>
              <a:spcAft>
                <a:spcPts val="0"/>
              </a:spcAft>
              <a:buClr>
                <a:srgbClr val="0000FF"/>
              </a:buClr>
              <a:buSzPts val="1800"/>
              <a:buChar char="•"/>
            </a:pPr>
            <a:r>
              <a:rPr b="1" lang="en-US" sz="1800">
                <a:solidFill>
                  <a:srgbClr val="0000FF"/>
                </a:solidFill>
                <a:latin typeface="Malgun Gothic"/>
                <a:ea typeface="Malgun Gothic"/>
                <a:cs typeface="Malgun Gothic"/>
                <a:sym typeface="Malgun Gothic"/>
              </a:rPr>
              <a:t>TG parameter configuration </a:t>
            </a:r>
            <a:endParaRPr/>
          </a:p>
          <a:p>
            <a:pPr indent="-186898" lvl="1" marL="374899" rtl="0" algn="l">
              <a:lnSpc>
                <a:spcPct val="120000"/>
              </a:lnSpc>
              <a:spcBef>
                <a:spcPts val="280"/>
              </a:spcBef>
              <a:spcAft>
                <a:spcPts val="0"/>
              </a:spcAft>
              <a:buSzPts val="1400"/>
              <a:buFont typeface="Arial"/>
              <a:buChar char="–"/>
            </a:pPr>
            <a:r>
              <a:rPr b="1" lang="en-US" sz="1400"/>
              <a:t>For precise verification of BUS fabric RTL, it is necessary to use the traffic pattern used in the model as it is.</a:t>
            </a:r>
            <a:endParaRPr/>
          </a:p>
          <a:p>
            <a:pPr indent="-186898" lvl="1" marL="374899" rtl="0" algn="l">
              <a:lnSpc>
                <a:spcPct val="120000"/>
              </a:lnSpc>
              <a:spcBef>
                <a:spcPts val="280"/>
              </a:spcBef>
              <a:spcAft>
                <a:spcPts val="0"/>
              </a:spcAft>
              <a:buSzPts val="1400"/>
              <a:buFont typeface="Arial"/>
              <a:buChar char="–"/>
            </a:pPr>
            <a:r>
              <a:rPr b="1" lang="en-US" sz="1400"/>
              <a:t>More than 1000 tests are performed, from stand-alone tests to more than 100 master combinations.</a:t>
            </a:r>
            <a:endParaRPr/>
          </a:p>
          <a:p>
            <a:pPr indent="-186898" lvl="1" marL="374899" rtl="0" algn="l">
              <a:lnSpc>
                <a:spcPct val="120000"/>
              </a:lnSpc>
              <a:spcBef>
                <a:spcPts val="280"/>
              </a:spcBef>
              <a:spcAft>
                <a:spcPts val="0"/>
              </a:spcAft>
              <a:buSzPts val="1400"/>
              <a:buFont typeface="Arial"/>
              <a:buChar char="–"/>
            </a:pPr>
            <a:r>
              <a:rPr b="1" lang="en-US" sz="1400">
                <a:solidFill>
                  <a:srgbClr val="0000FF"/>
                </a:solidFill>
              </a:rPr>
              <a:t>TG (Traffic generator) parameter configuration of AMBA AXI/ACE protocol is shared from Model test</a:t>
            </a:r>
            <a:endParaRPr/>
          </a:p>
          <a:p>
            <a:pPr indent="-186898" lvl="1" marL="374899" rtl="0" algn="l">
              <a:lnSpc>
                <a:spcPct val="120000"/>
              </a:lnSpc>
              <a:spcBef>
                <a:spcPts val="280"/>
              </a:spcBef>
              <a:spcAft>
                <a:spcPts val="0"/>
              </a:spcAft>
              <a:buSzPts val="1400"/>
              <a:buFont typeface="Arial"/>
              <a:buChar char="–"/>
            </a:pPr>
            <a:r>
              <a:rPr b="1" lang="en-US" sz="1400"/>
              <a:t>The Scenario Manager unit is designed to automatically configure the parameters of each TG in the system.</a:t>
            </a:r>
            <a:endParaRPr/>
          </a:p>
          <a:p>
            <a:pPr indent="-50800" lvl="0" marL="228600" rtl="0" algn="l">
              <a:lnSpc>
                <a:spcPct val="90000"/>
              </a:lnSpc>
              <a:spcBef>
                <a:spcPts val="1000"/>
              </a:spcBef>
              <a:spcAft>
                <a:spcPts val="0"/>
              </a:spcAft>
              <a:buSzPts val="2800"/>
              <a:buNone/>
            </a:pPr>
            <a:r>
              <a:t/>
            </a:r>
            <a:endParaRPr/>
          </a:p>
        </p:txBody>
      </p:sp>
      <p:pic>
        <p:nvPicPr>
          <p:cNvPr id="69" name="Google Shape;69;p8"/>
          <p:cNvPicPr preferRelativeResize="0"/>
          <p:nvPr/>
        </p:nvPicPr>
        <p:blipFill rotWithShape="1">
          <a:blip r:embed="rId3">
            <a:alphaModFix/>
          </a:blip>
          <a:srcRect b="0" l="0" r="0" t="0"/>
          <a:stretch/>
        </p:blipFill>
        <p:spPr>
          <a:xfrm>
            <a:off x="6101815" y="1836638"/>
            <a:ext cx="5658574" cy="32915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9"/>
          <p:cNvSpPr txBox="1"/>
          <p:nvPr>
            <p:ph type="title"/>
          </p:nvPr>
        </p:nvSpPr>
        <p:spPr>
          <a:xfrm>
            <a:off x="434857" y="402125"/>
            <a:ext cx="116088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23F4F"/>
              </a:buClr>
              <a:buSzPts val="4400"/>
              <a:buFont typeface="Libre Franklin Medium"/>
              <a:buNone/>
            </a:pPr>
            <a:r>
              <a:rPr b="1" lang="en-US">
                <a:solidFill>
                  <a:srgbClr val="323F4F"/>
                </a:solidFill>
              </a:rPr>
              <a:t>Evidence (#1)</a:t>
            </a:r>
            <a:endParaRPr/>
          </a:p>
        </p:txBody>
      </p:sp>
      <p:sp>
        <p:nvSpPr>
          <p:cNvPr id="75" name="Google Shape;75;p9"/>
          <p:cNvSpPr txBox="1"/>
          <p:nvPr>
            <p:ph idx="1" type="body"/>
          </p:nvPr>
        </p:nvSpPr>
        <p:spPr>
          <a:xfrm>
            <a:off x="268357" y="1825625"/>
            <a:ext cx="5751443" cy="4197488"/>
          </a:xfrm>
          <a:prstGeom prst="rect">
            <a:avLst/>
          </a:prstGeom>
          <a:noFill/>
          <a:ln>
            <a:noFill/>
          </a:ln>
        </p:spPr>
        <p:txBody>
          <a:bodyPr anchorCtr="0" anchor="t" bIns="45700" lIns="91425" spcFirstLastPara="1" rIns="91425" wrap="square" tIns="45700">
            <a:normAutofit/>
          </a:bodyPr>
          <a:lstStyle/>
          <a:p>
            <a:pPr indent="-188000" lvl="0" marL="188000" rtl="0" algn="l">
              <a:lnSpc>
                <a:spcPct val="120000"/>
              </a:lnSpc>
              <a:spcBef>
                <a:spcPts val="0"/>
              </a:spcBef>
              <a:spcAft>
                <a:spcPts val="0"/>
              </a:spcAft>
              <a:buClr>
                <a:srgbClr val="0000FF"/>
              </a:buClr>
              <a:buSzPts val="1800"/>
              <a:buChar char="•"/>
            </a:pPr>
            <a:r>
              <a:rPr b="1" lang="en-US" sz="1800">
                <a:solidFill>
                  <a:srgbClr val="0000FF"/>
                </a:solidFill>
                <a:latin typeface="Malgun Gothic"/>
                <a:ea typeface="Malgun Gothic"/>
                <a:cs typeface="Malgun Gothic"/>
                <a:sym typeface="Malgun Gothic"/>
              </a:rPr>
              <a:t>Very precise test result</a:t>
            </a:r>
            <a:endParaRPr/>
          </a:p>
          <a:p>
            <a:pPr indent="-186898" lvl="1" marL="374899" rtl="0" algn="l">
              <a:lnSpc>
                <a:spcPct val="120000"/>
              </a:lnSpc>
              <a:spcBef>
                <a:spcPts val="280"/>
              </a:spcBef>
              <a:spcAft>
                <a:spcPts val="0"/>
              </a:spcAft>
              <a:buSzPts val="1400"/>
              <a:buFont typeface="Arial"/>
              <a:buChar char="–"/>
            </a:pPr>
            <a:r>
              <a:rPr b="1" lang="en-US" sz="1400">
                <a:solidFill>
                  <a:srgbClr val="0000FF"/>
                </a:solidFill>
              </a:rPr>
              <a:t>The result of DUT (BUS Fabric RTL) can be directly compared to result of model within an error of less than 5% </a:t>
            </a:r>
            <a:r>
              <a:rPr b="1" lang="en-US" sz="1400"/>
              <a:t>in performance metrics like BW, Latency, and MO (Multiple outstanding) numbers.</a:t>
            </a:r>
            <a:endParaRPr/>
          </a:p>
          <a:p>
            <a:pPr indent="-186898" lvl="1" marL="374899" rtl="0" algn="l">
              <a:lnSpc>
                <a:spcPct val="120000"/>
              </a:lnSpc>
              <a:spcBef>
                <a:spcPts val="280"/>
              </a:spcBef>
              <a:spcAft>
                <a:spcPts val="0"/>
              </a:spcAft>
              <a:buSzPts val="1400"/>
              <a:buFont typeface="Arial"/>
              <a:buChar char="–"/>
            </a:pPr>
            <a:r>
              <a:rPr b="1" lang="en-US" sz="1400"/>
              <a:t>ARQ buffer size bug and long latency issue caused by clock gating were detected by comparing the result of RTL and Model which was not previously easy. </a:t>
            </a:r>
            <a:endParaRPr/>
          </a:p>
          <a:p>
            <a:pPr indent="-50800" lvl="0" marL="228600" rtl="0" algn="l">
              <a:lnSpc>
                <a:spcPct val="90000"/>
              </a:lnSpc>
              <a:spcBef>
                <a:spcPts val="1000"/>
              </a:spcBef>
              <a:spcAft>
                <a:spcPts val="0"/>
              </a:spcAft>
              <a:buSzPts val="2800"/>
              <a:buNone/>
            </a:pPr>
            <a:r>
              <a:t/>
            </a:r>
            <a:endParaRPr/>
          </a:p>
        </p:txBody>
      </p:sp>
      <p:pic>
        <p:nvPicPr>
          <p:cNvPr id="76" name="Google Shape;76;p9"/>
          <p:cNvPicPr preferRelativeResize="0"/>
          <p:nvPr/>
        </p:nvPicPr>
        <p:blipFill rotWithShape="1">
          <a:blip r:embed="rId3">
            <a:alphaModFix/>
          </a:blip>
          <a:srcRect b="0" l="0" r="0" t="0"/>
          <a:stretch/>
        </p:blipFill>
        <p:spPr>
          <a:xfrm>
            <a:off x="8209872" y="3277391"/>
            <a:ext cx="3199452" cy="2733445"/>
          </a:xfrm>
          <a:prstGeom prst="rect">
            <a:avLst/>
          </a:prstGeom>
          <a:noFill/>
          <a:ln>
            <a:noFill/>
          </a:ln>
        </p:spPr>
      </p:pic>
      <p:sp>
        <p:nvSpPr>
          <p:cNvPr id="77" name="Google Shape;77;p9"/>
          <p:cNvSpPr txBox="1"/>
          <p:nvPr/>
        </p:nvSpPr>
        <p:spPr>
          <a:xfrm>
            <a:off x="7087197" y="5444821"/>
            <a:ext cx="1122675" cy="492443"/>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0" lang="en-US" sz="900" u="none" cap="none" strike="noStrike">
                <a:solidFill>
                  <a:schemeClr val="dk1"/>
                </a:solidFill>
                <a:latin typeface="Libre Franklin"/>
                <a:ea typeface="Libre Franklin"/>
                <a:cs typeface="Libre Franklin"/>
                <a:sym typeface="Libre Franklin"/>
              </a:rPr>
              <a:t>BW result comparison</a:t>
            </a:r>
            <a:endParaRPr/>
          </a:p>
          <a:p>
            <a:pPr indent="0" lvl="0" marL="0" marR="0" rtl="0" algn="l">
              <a:spcBef>
                <a:spcPts val="0"/>
              </a:spcBef>
              <a:spcAft>
                <a:spcPts val="0"/>
              </a:spcAft>
              <a:buNone/>
            </a:pPr>
            <a:r>
              <a:rPr b="1" lang="en-US" sz="800">
                <a:solidFill>
                  <a:schemeClr val="dk1"/>
                </a:solidFill>
                <a:latin typeface="Libre Franklin"/>
                <a:ea typeface="Libre Franklin"/>
                <a:cs typeface="Libre Franklin"/>
                <a:sym typeface="Libre Franklin"/>
              </a:rPr>
              <a:t>(RTL vs Model)</a:t>
            </a:r>
            <a:endParaRPr/>
          </a:p>
        </p:txBody>
      </p:sp>
      <p:pic>
        <p:nvPicPr>
          <p:cNvPr id="78" name="Google Shape;78;p9"/>
          <p:cNvPicPr preferRelativeResize="0"/>
          <p:nvPr/>
        </p:nvPicPr>
        <p:blipFill>
          <a:blip r:embed="rId4">
            <a:alphaModFix/>
          </a:blip>
          <a:stretch>
            <a:fillRect/>
          </a:stretch>
        </p:blipFill>
        <p:spPr>
          <a:xfrm>
            <a:off x="6095997" y="528275"/>
            <a:ext cx="5751449" cy="274912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DAC 1">
      <a:dk1>
        <a:srgbClr val="000000"/>
      </a:dk1>
      <a:lt1>
        <a:srgbClr val="FFFFFF"/>
      </a:lt1>
      <a:dk2>
        <a:srgbClr val="44546A"/>
      </a:dk2>
      <a:lt2>
        <a:srgbClr val="E7E6E6"/>
      </a:lt2>
      <a:accent1>
        <a:srgbClr val="A5DDEE"/>
      </a:accent1>
      <a:accent2>
        <a:srgbClr val="ED7D31"/>
      </a:accent2>
      <a:accent3>
        <a:srgbClr val="C2D833"/>
      </a:accent3>
      <a:accent4>
        <a:srgbClr val="BFDCE0"/>
      </a:accent4>
      <a:accent5>
        <a:srgbClr val="8CCDA3"/>
      </a:accent5>
      <a:accent6>
        <a:srgbClr val="3F97D3"/>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2023-02-03T23:08:15Z</dcterms:created>
  <dc:creator>Kolak, Alexis</dc:creator>
</cp:coreProperties>
</file>